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8">
          <p15:clr>
            <a:srgbClr val="000000"/>
          </p15:clr>
        </p15:guide>
        <p15:guide id="2" pos="383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F10D7E-9C88-47C1-B998-127C9E0A897E}">
  <a:tblStyle styleId="{D4F10D7E-9C88-47C1-B998-127C9E0A89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8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4bf19336b_4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44bf19336b_4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192" name="Google Shape;192;g244bf19336b_4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4bf19336b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44bf19336b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상관계수 R을 찾아봄 다중회귀를 진단(VIF, </a:t>
            </a:r>
            <a:endParaRPr/>
          </a:p>
        </p:txBody>
      </p:sp>
      <p:sp>
        <p:nvSpPr>
          <p:cNvPr id="207" name="Google Shape;207;g244bf19336b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선형성, 정규성을 따르는 결과, 잔차</a:t>
            </a:r>
            <a:r>
              <a:rPr lang="ko-KR"/>
              <a:t>의 표준편차가 예측값에 대해 일정하게 분포(잔차의 등분산성),</a:t>
            </a:r>
            <a:r>
              <a:rPr lang="ko-KR"/>
              <a:t> 예측값과 실제값의 차이</a:t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234" name="Google Shape;23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4bf19336b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4bf19336b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인구분포 50대가 크고 나머지 반 20~40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실제 음주운전 횟수 균일 = 인구수와 관계없이 모든 연령을 공략,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총인</a:t>
            </a:r>
            <a:r>
              <a:rPr lang="ko-KR"/>
              <a:t>구 연령대 비율과 음주운전 연령대 비율이 무조건 비례하지 않는다 =&gt; 더 자세하게 살펴볼 필요가 있다</a:t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20대</a:t>
            </a:r>
            <a:r>
              <a:rPr lang="ko-KR"/>
              <a:t>는 1인가구 비율이 음주운전 횟수에 제일 큰 영향을 끼치며, </a:t>
            </a:r>
            <a:r>
              <a:rPr lang="ko-KR"/>
              <a:t>일인가</a:t>
            </a:r>
            <a:r>
              <a:rPr lang="ko-KR"/>
              <a:t>구 비율이 높아지면 음주운전을 적게 하는 것을 확인할 수 있음.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홈</a:t>
            </a:r>
            <a:r>
              <a:rPr lang="ko-KR"/>
              <a:t>술 혼술 트렌드를 그 이유중 하나로 예상해보았음. </a:t>
            </a:r>
            <a:endParaRPr/>
          </a:p>
        </p:txBody>
      </p:sp>
      <p:sp>
        <p:nvSpPr>
          <p:cNvPr id="272" name="Google Shape;27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뷰노에 대한 대략적인 설명</a:t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원래의 다중회귀식에서 실업률 계수의 절댓값이 제일 큰 값으로 나왔지만 , 계수를 표준화하여 비교해 본 결과 1인가구 비율이 가장 큰 영향을 끼친다고 해석됨.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표준화하기 전 계수 비교를 하는 것은 정확한 수치가 아님을 알 수 있음.( 표준화의 중요성, 필요성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4bf19336b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44bf19336b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r>
              <a:rPr lang="ko-KR"/>
              <a:t>0대 또한 1인가구 비율에 가장 큰 영향을 받는다는 결과를 얻음</a:t>
            </a:r>
            <a:r>
              <a:rPr lang="ko-KR"/>
              <a:t>, 하지만  2,30대와 달리 양의 상관관계로 역전이 되었음. 2,30대의 음주문화와 다른 양상을 보인다는 것을 추측 할 수 있음.</a:t>
            </a:r>
            <a:endParaRPr/>
          </a:p>
        </p:txBody>
      </p:sp>
      <p:sp>
        <p:nvSpPr>
          <p:cNvPr id="328" name="Google Shape;328;g244bf19336b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4bf19336b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44bf19336b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50대+</a:t>
            </a:r>
            <a:r>
              <a:rPr lang="ko-KR"/>
              <a:t>는 다른 나이대와 다르게 일인가구비율이 음주운전에 큰 영향을 미치지 않았음. 하지만 실업률에 가장 큰 영향을 받는 거로 보아 50대부터 퇴직을 하는 비중이 높아짐에 따라 외부에서 술을 마시는 음주문화가 급격히 떨어지는 것으로 예상할 수 있음.</a:t>
            </a:r>
            <a:endParaRPr/>
          </a:p>
        </p:txBody>
      </p:sp>
      <p:sp>
        <p:nvSpPr>
          <p:cNvPr id="351" name="Google Shape;351;g244bf19336b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4bf19336b_4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44bf19336b_4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4bf19336b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44bf19336b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stepAIC() 라는 함수를 이용하여 해당 모델의 설명력을 최상으로 하기 위한 변수를 추천받을 수 있음.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44bf19336b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4bf19336b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44bf19336b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stepAIC , anova </a:t>
            </a:r>
            <a:r>
              <a:rPr lang="ko-KR"/>
              <a:t>를 사용해 본 결과 ~식으로 나이대별로 다르게 변수가 채택됨.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=&gt; 연령대별로 영향이 큰 factor가 다르다는 것을 알 수 있음.</a:t>
            </a:r>
            <a:endParaRPr/>
          </a:p>
        </p:txBody>
      </p:sp>
      <p:sp>
        <p:nvSpPr>
          <p:cNvPr id="395" name="Google Shape;395;g244bf19336b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4bf19336b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244bf19336b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설명</a:t>
            </a:r>
            <a:r>
              <a:rPr lang="ko-KR"/>
              <a:t>도가 높아지고, P value가 낮아짐 (좋은 결론)</a:t>
            </a:r>
            <a:endParaRPr/>
          </a:p>
        </p:txBody>
      </p:sp>
      <p:sp>
        <p:nvSpPr>
          <p:cNvPr id="411" name="Google Shape;411;g244bf19336b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4bf19336b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44bf19336b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421" name="Google Shape;421;g244bf19336b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4bf19336b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44bf19336b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429" name="Google Shape;429;g244bf19336b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4bf19336b_5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244bf19336b_5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445" name="Google Shape;445;g244bf19336b_5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4bf19336b_4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244bf19336b_4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453" name="Google Shape;453;g244bf19336b_4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4bf19336b_4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244bf19336b_4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463" name="Google Shape;463;g244bf19336b_4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4bf19336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44bf19336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127" name="Google Shape;127;g244bf19336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133" name="Google Shape;13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4bf19336b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44bf19336b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 = ㅇㅇ(일인가</a:t>
            </a:r>
            <a:r>
              <a:rPr lang="ko-KR"/>
              <a:t>구) + ㅇㅇ,  일퍼센트당 2만 </a:t>
            </a:r>
            <a:endParaRPr/>
          </a:p>
        </p:txBody>
      </p:sp>
      <p:sp>
        <p:nvSpPr>
          <p:cNvPr id="142" name="Google Shape;142;g244bf19336b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 자료 조사의 1번</a:t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LcRs-NJ0phg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4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jpg"/><Relationship Id="rId4" Type="http://schemas.openxmlformats.org/officeDocument/2006/relationships/image" Target="../media/image39.jpg"/><Relationship Id="rId5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5465999" y="1089000"/>
            <a:ext cx="6480000" cy="2340000"/>
          </a:xfrm>
          <a:prstGeom prst="frame">
            <a:avLst>
              <a:gd fmla="val 2704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576430" y="1443392"/>
            <a:ext cx="6259138" cy="1612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금주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금주</a:t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465999" y="3713121"/>
            <a:ext cx="6726001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음주운전 횟수와 영향이 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있는 factor들은?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5413082" y="5233417"/>
            <a:ext cx="6480002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김연진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박종현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이채린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>
            <a:hlinkClick r:id="rId3"/>
          </p:cNvPr>
          <p:cNvSpPr/>
          <p:nvPr/>
        </p:nvSpPr>
        <p:spPr>
          <a:xfrm>
            <a:off x="-2" y="1"/>
            <a:ext cx="12192000" cy="685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1874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246000" y="2259000"/>
            <a:ext cx="6480000" cy="2340000"/>
            <a:chOff x="5465999" y="1089000"/>
            <a:chExt cx="6480000" cy="2340000"/>
          </a:xfrm>
        </p:grpSpPr>
        <p:sp>
          <p:nvSpPr>
            <p:cNvPr id="182" name="Google Shape;182;p22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5576431" y="1443392"/>
              <a:ext cx="6259200" cy="193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경제성장률/실업률/1인가구 비율은 음주운전 빈도에 유의미한 영향을 끼친다.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2"/>
          <p:cNvGrpSpPr/>
          <p:nvPr/>
        </p:nvGrpSpPr>
        <p:grpSpPr>
          <a:xfrm>
            <a:off x="2045835" y="1899000"/>
            <a:ext cx="2880000" cy="720000"/>
            <a:chOff x="2045835" y="1899000"/>
            <a:chExt cx="2880000" cy="720000"/>
          </a:xfrm>
        </p:grpSpPr>
        <p:sp>
          <p:nvSpPr>
            <p:cNvPr id="185" name="Google Shape;185;p22"/>
            <p:cNvSpPr/>
            <p:nvPr/>
          </p:nvSpPr>
          <p:spPr>
            <a:xfrm>
              <a:off x="2045835" y="1899000"/>
              <a:ext cx="2880000" cy="720000"/>
            </a:xfrm>
            <a:prstGeom prst="rect">
              <a:avLst/>
            </a:prstGeom>
            <a:solidFill>
              <a:srgbClr val="0A0B38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chemeClr val="lt1"/>
                  </a:solidFill>
                </a:rPr>
                <a:t> 연구주제</a:t>
              </a:r>
              <a:r>
                <a:rPr b="0" i="0" lang="ko-KR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2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045835" y="1899000"/>
              <a:ext cx="2880000" cy="720000"/>
            </a:xfrm>
            <a:prstGeom prst="frame">
              <a:avLst>
                <a:gd fmla="val 11177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670" y="0"/>
            <a:ext cx="52203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975" y="0"/>
            <a:ext cx="52203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귀무가설(ho):</a:t>
            </a: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>
                <a:solidFill>
                  <a:schemeClr val="lt1"/>
                </a:solidFill>
              </a:rPr>
              <a:t>경제성장률/실업률/1인가구 비율은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음주운전 빈도에 영향을 끼치지 않는다.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대립가설(h1):</a:t>
            </a: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>
                <a:solidFill>
                  <a:schemeClr val="lt1"/>
                </a:solidFill>
              </a:rPr>
              <a:t>경제성장률/실업률/1인가구 비율은 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</a:rPr>
              <a:t>음주운전 빈도에 유의미한 영향을 끼친다.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독립변수</a:t>
            </a: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경제성장률, 실업률, 1인가구 비율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종속변수</a:t>
            </a: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음주운전 횟수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1852774" y="656450"/>
            <a:ext cx="807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회귀식: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 </a:t>
            </a:r>
            <a:r>
              <a:rPr i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= -43026*1인가구비율 -23981*실업률 + 6344*경제성장률 - 21079</a:t>
            </a:r>
            <a:endParaRPr b="0" i="1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748" y="1682825"/>
            <a:ext cx="6378950" cy="4635951"/>
          </a:xfrm>
          <a:prstGeom prst="rect">
            <a:avLst/>
          </a:prstGeom>
          <a:noFill/>
          <a:ln cap="flat" cmpd="sng" w="9525">
            <a:solidFill>
              <a:srgbClr val="8DA9D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4"/>
          <p:cNvSpPr/>
          <p:nvPr/>
        </p:nvSpPr>
        <p:spPr>
          <a:xfrm>
            <a:off x="2698750" y="3767300"/>
            <a:ext cx="2203200" cy="9816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4016400" y="565850"/>
            <a:ext cx="4159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다중공선성 진단</a:t>
            </a:r>
            <a:endParaRPr sz="4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084750" y="2006375"/>
            <a:ext cx="318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VIF &lt; 10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611875" y="1896950"/>
            <a:ext cx="318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상관계수 &lt;  0.9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1084750" y="3838375"/>
            <a:ext cx="50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독립변수간 공차한계 &lt; 0.9</a:t>
            </a:r>
            <a:endParaRPr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도표, 라인, 그래프이(가) 표시된 사진  자동 생성된 설명"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771" y="2652864"/>
            <a:ext cx="4399398" cy="29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4">
            <a:alphaModFix/>
          </a:blip>
          <a:srcRect b="0" l="12265" r="0" t="0"/>
          <a:stretch/>
        </p:blipFill>
        <p:spPr>
          <a:xfrm>
            <a:off x="1202076" y="2779325"/>
            <a:ext cx="3596524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3566159" y="3158458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선형성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8253984" y="3128338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정규성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3566158" y="6426732"/>
            <a:ext cx="2103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등분산성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7566872" y="6426725"/>
            <a:ext cx="251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 vs 래버리지 그래프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209827" y="2801661"/>
            <a:ext cx="1316736" cy="1022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귀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단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도표, 라인, 스크린샷이(가) 표시된 사진  자동 생성된 설명"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690" y="3607556"/>
            <a:ext cx="4371979" cy="275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도표, 라인이(가) 표시된 사진  자동 생성된 설명" id="228" name="Google Shape;2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897" y="340130"/>
            <a:ext cx="4371979" cy="275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표, 라인, 그래프이(가) 표시된 사진  자동 생성된 설명" id="229" name="Google Shape;22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690" y="371098"/>
            <a:ext cx="4371980" cy="27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5900" y="3607550"/>
            <a:ext cx="4426150" cy="26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직사각형, 라인, 도표, 디자인이(가) 표시된 사진  자동 생성된 설명"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50" y="2652475"/>
            <a:ext cx="5060824" cy="26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2388334" y="699669"/>
            <a:ext cx="741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경제성장률은 이상치가 2010년과(상단 이상치) 2020년(하단 이상치) </a:t>
            </a:r>
            <a:endParaRPr b="0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3312821" y="5778689"/>
            <a:ext cx="534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자료의 양이 적어 (small sample) 이상치 제거시 모형의 변화폭이 커 유지하였음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4">
            <a:alphaModFix/>
          </a:blip>
          <a:srcRect b="0" l="1195" r="0" t="0"/>
          <a:stretch/>
        </p:blipFill>
        <p:spPr>
          <a:xfrm>
            <a:off x="5758675" y="1523988"/>
            <a:ext cx="5551426" cy="407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p28"/>
          <p:cNvGrpSpPr/>
          <p:nvPr/>
        </p:nvGrpSpPr>
        <p:grpSpPr>
          <a:xfrm>
            <a:off x="246000" y="2258977"/>
            <a:ext cx="6480000" cy="2590380"/>
            <a:chOff x="5465999" y="1089000"/>
            <a:chExt cx="6480000" cy="2340000"/>
          </a:xfrm>
        </p:grpSpPr>
        <p:sp>
          <p:nvSpPr>
            <p:cNvPr id="247" name="Google Shape;247;p28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5576424" y="1443401"/>
              <a:ext cx="6259200" cy="17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>
                  <a:solidFill>
                    <a:schemeClr val="lt1"/>
                  </a:solidFill>
                </a:rPr>
                <a:t>나이대별로 나누어 비교해보았을 때</a:t>
              </a:r>
              <a:endParaRPr sz="2900"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>
                  <a:solidFill>
                    <a:schemeClr val="lt1"/>
                  </a:solidFill>
                </a:rPr>
                <a:t> </a:t>
              </a:r>
              <a:r>
                <a:rPr b="0" i="0" lang="ko-KR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경제성장률/실업률/1인가구 비율은 </a:t>
              </a:r>
              <a:r>
                <a:rPr lang="ko-KR" sz="2900">
                  <a:solidFill>
                    <a:schemeClr val="lt1"/>
                  </a:solidFill>
                </a:rPr>
                <a:t>음주운전횟수에 각각 다른 영향을 줄 것이다</a:t>
              </a:r>
              <a:r>
                <a:rPr lang="ko-KR" sz="3100">
                  <a:solidFill>
                    <a:schemeClr val="lt1"/>
                  </a:solidFill>
                </a:rPr>
                <a:t>.</a:t>
              </a:r>
              <a:endParaRPr b="0" i="0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8"/>
          <p:cNvGrpSpPr/>
          <p:nvPr/>
        </p:nvGrpSpPr>
        <p:grpSpPr>
          <a:xfrm>
            <a:off x="2045835" y="1899000"/>
            <a:ext cx="2880000" cy="720000"/>
            <a:chOff x="2045835" y="1899000"/>
            <a:chExt cx="2880000" cy="720000"/>
          </a:xfrm>
        </p:grpSpPr>
        <p:sp>
          <p:nvSpPr>
            <p:cNvPr id="250" name="Google Shape;250;p28"/>
            <p:cNvSpPr/>
            <p:nvPr/>
          </p:nvSpPr>
          <p:spPr>
            <a:xfrm>
              <a:off x="2045835" y="1899000"/>
              <a:ext cx="2880000" cy="720000"/>
            </a:xfrm>
            <a:prstGeom prst="rect">
              <a:avLst/>
            </a:prstGeom>
            <a:solidFill>
              <a:srgbClr val="0A0B38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chemeClr val="lt1"/>
                  </a:solidFill>
                </a:rPr>
                <a:t> </a:t>
              </a:r>
              <a:r>
                <a:rPr lang="ko-KR" sz="3100">
                  <a:solidFill>
                    <a:schemeClr val="lt1"/>
                  </a:solidFill>
                </a:rPr>
                <a:t>연구주제</a:t>
              </a:r>
              <a:r>
                <a:rPr b="0" i="0" lang="ko-KR" sz="3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2-(1)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2045835" y="1899000"/>
              <a:ext cx="2880000" cy="720000"/>
            </a:xfrm>
            <a:prstGeom prst="frame">
              <a:avLst>
                <a:gd fmla="val 11177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670" y="0"/>
            <a:ext cx="522033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1670" y="0"/>
            <a:ext cx="52203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02467" y="223934"/>
            <a:ext cx="11587066" cy="641013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931922" y="523689"/>
            <a:ext cx="10328155" cy="1080000"/>
          </a:xfrm>
          <a:prstGeom prst="roundRect">
            <a:avLst>
              <a:gd fmla="val 16667" name="adj"/>
            </a:avLst>
          </a:prstGeom>
          <a:solidFill>
            <a:srgbClr val="D8E2F3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연령별 음주운전 파이차트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688257" y="2054942"/>
            <a:ext cx="4729317" cy="4404852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DAE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1007369" y="1780991"/>
            <a:ext cx="4091091" cy="489534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총인구 대비 연령대별 비율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6774428" y="2054942"/>
            <a:ext cx="4729317" cy="4404852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DAE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4428" y="2349722"/>
            <a:ext cx="4729317" cy="4110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7152216" y="1840952"/>
            <a:ext cx="3973738" cy="477898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0000" lIns="91425" spcFirstLastPara="1" rIns="91425" wrap="square" tIns="9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연령별 음주운전 횟수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8917858" y="6383654"/>
            <a:ext cx="3046379" cy="320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 : KOSIS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4">
            <a:alphaModFix/>
          </a:blip>
          <a:srcRect b="14332" l="14174" r="12155" t="9021"/>
          <a:stretch/>
        </p:blipFill>
        <p:spPr>
          <a:xfrm>
            <a:off x="6908775" y="2413050"/>
            <a:ext cx="4460625" cy="3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944" y="2413044"/>
            <a:ext cx="3977693" cy="362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5" name="Google Shape;275;p30"/>
          <p:cNvGrpSpPr/>
          <p:nvPr/>
        </p:nvGrpSpPr>
        <p:grpSpPr>
          <a:xfrm>
            <a:off x="149895" y="578130"/>
            <a:ext cx="5275878" cy="889778"/>
            <a:chOff x="125594" y="923736"/>
            <a:chExt cx="5275878" cy="889778"/>
          </a:xfrm>
        </p:grpSpPr>
        <p:cxnSp>
          <p:nvCxnSpPr>
            <p:cNvPr id="276" name="Google Shape;276;p30"/>
            <p:cNvCxnSpPr/>
            <p:nvPr/>
          </p:nvCxnSpPr>
          <p:spPr>
            <a:xfrm>
              <a:off x="125595" y="923736"/>
              <a:ext cx="5275877" cy="0"/>
            </a:xfrm>
            <a:prstGeom prst="straightConnector1">
              <a:avLst/>
            </a:prstGeom>
            <a:noFill/>
            <a:ln cap="flat" cmpd="sng" w="76200">
              <a:solidFill>
                <a:srgbClr val="8DA9DB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77" name="Google Shape;277;p30"/>
            <p:cNvSpPr/>
            <p:nvPr/>
          </p:nvSpPr>
          <p:spPr>
            <a:xfrm>
              <a:off x="125594" y="1118254"/>
              <a:ext cx="4461434" cy="695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20대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30"/>
          <p:cNvSpPr/>
          <p:nvPr/>
        </p:nvSpPr>
        <p:spPr>
          <a:xfrm>
            <a:off x="592138" y="1532278"/>
            <a:ext cx="5351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600">
                <a:solidFill>
                  <a:schemeClr val="lt1"/>
                </a:solidFill>
              </a:rPr>
              <a:t>9165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일인+</a:t>
            </a:r>
            <a:r>
              <a:rPr lang="ko-KR" sz="2600">
                <a:solidFill>
                  <a:schemeClr val="lt1"/>
                </a:solidFill>
              </a:rPr>
              <a:t>1076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실업률+</a:t>
            </a:r>
            <a:r>
              <a:rPr lang="ko-KR" sz="2600">
                <a:solidFill>
                  <a:schemeClr val="lt1"/>
                </a:solidFill>
              </a:rPr>
              <a:t>1277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경제성장률</a:t>
            </a:r>
            <a:r>
              <a:rPr lang="ko-KR" sz="2600">
                <a:solidFill>
                  <a:schemeClr val="lt1"/>
                </a:solidFill>
              </a:rPr>
              <a:t>+38810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6263988" y="175175"/>
            <a:ext cx="5760000" cy="6501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607474" y="2324596"/>
            <a:ext cx="5040000" cy="39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8FAAD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6596680" y="2994875"/>
            <a:ext cx="5185279" cy="2901575"/>
            <a:chOff x="6656163" y="2394956"/>
            <a:chExt cx="5185279" cy="2901575"/>
          </a:xfrm>
        </p:grpSpPr>
        <p:grpSp>
          <p:nvGrpSpPr>
            <p:cNvPr id="282" name="Google Shape;282;p30"/>
            <p:cNvGrpSpPr/>
            <p:nvPr/>
          </p:nvGrpSpPr>
          <p:grpSpPr>
            <a:xfrm>
              <a:off x="6656163" y="2394956"/>
              <a:ext cx="4703720" cy="1246800"/>
              <a:chOff x="6811388" y="1896831"/>
              <a:chExt cx="4703720" cy="1246800"/>
            </a:xfrm>
          </p:grpSpPr>
          <p:sp>
            <p:nvSpPr>
              <p:cNvPr id="283" name="Google Shape;283;p30"/>
              <p:cNvSpPr/>
              <p:nvPr/>
            </p:nvSpPr>
            <p:spPr>
              <a:xfrm>
                <a:off x="6811388" y="2340226"/>
                <a:ext cx="376500" cy="360000"/>
              </a:xfrm>
              <a:prstGeom prst="ellipse">
                <a:avLst/>
              </a:prstGeom>
              <a:solidFill>
                <a:srgbClr val="8FAADC"/>
              </a:solidFill>
              <a:ln>
                <a:noFill/>
              </a:ln>
            </p:spPr>
            <p:txBody>
              <a:bodyPr anchorCtr="0" anchor="ctr" bIns="89975" lIns="91425" spcFirstLastPara="1" rIns="91425" wrap="square" tIns="899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2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✓</a:t>
                </a:r>
                <a:endParaRPr b="0" i="0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0"/>
              <p:cNvSpPr txBox="1"/>
              <p:nvPr/>
            </p:nvSpPr>
            <p:spPr>
              <a:xfrm>
                <a:off x="7292909" y="1896831"/>
                <a:ext cx="4222200" cy="124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2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20대는 1인가구비율이 </a:t>
                </a:r>
                <a:r>
                  <a:rPr b="0" i="0" lang="ko-KR" sz="2500" u="none" cap="none" strike="noStrike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상승</a:t>
                </a:r>
                <a:r>
                  <a:rPr b="0" i="0" lang="ko-KR" sz="2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할때 음주운전 횟수가 </a:t>
                </a:r>
                <a:r>
                  <a:rPr b="0" i="0" lang="ko-KR" sz="2500" u="none" cap="none" strike="noStrike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감소</a:t>
                </a:r>
                <a:r>
                  <a:rPr b="0" i="0" lang="ko-KR" sz="25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하는 연령</a:t>
                </a:r>
                <a:endParaRPr b="0" i="0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5" name="Google Shape;285;p30"/>
            <p:cNvSpPr txBox="1"/>
            <p:nvPr/>
          </p:nvSpPr>
          <p:spPr>
            <a:xfrm>
              <a:off x="7115242" y="4049731"/>
              <a:ext cx="4726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MZ세대의 </a:t>
              </a:r>
              <a:r>
                <a:rPr b="0" i="0" lang="ko-KR" sz="25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혼술/홈술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이라는 </a:t>
              </a:r>
              <a:r>
                <a:rPr b="0" i="0" lang="ko-KR" sz="25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사회적 트렌드</a:t>
              </a:r>
              <a:r>
                <a:rPr lang="ko-KR" sz="2500">
                  <a:solidFill>
                    <a:schemeClr val="dk1"/>
                  </a:solidFill>
                </a:rPr>
                <a:t>가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500">
                  <a:solidFill>
                    <a:schemeClr val="dk1"/>
                  </a:solidFill>
                </a:rPr>
                <a:t>이를 보여주는 것이라고 추측</a:t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300" y="2893875"/>
            <a:ext cx="3173975" cy="28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/>
          <p:nvPr/>
        </p:nvSpPr>
        <p:spPr>
          <a:xfrm>
            <a:off x="6596676" y="5103750"/>
            <a:ext cx="376500" cy="36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30"/>
          <p:cNvPicPr preferRelativeResize="0"/>
          <p:nvPr/>
        </p:nvPicPr>
        <p:blipFill rotWithShape="1">
          <a:blip r:embed="rId4">
            <a:alphaModFix/>
          </a:blip>
          <a:srcRect b="4029" l="7047" r="26967" t="72582"/>
          <a:stretch/>
        </p:blipFill>
        <p:spPr>
          <a:xfrm>
            <a:off x="6427712" y="429500"/>
            <a:ext cx="5432575" cy="18121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9" name="Google Shape;289;p30"/>
          <p:cNvSpPr/>
          <p:nvPr/>
        </p:nvSpPr>
        <p:spPr>
          <a:xfrm>
            <a:off x="6837925" y="1560325"/>
            <a:ext cx="3747900" cy="62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31"/>
          <p:cNvSpPr/>
          <p:nvPr/>
        </p:nvSpPr>
        <p:spPr>
          <a:xfrm>
            <a:off x="0" y="2039173"/>
            <a:ext cx="12192000" cy="4815369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43201" y="713731"/>
            <a:ext cx="774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E0E0E0"/>
                </a:solidFill>
                <a:latin typeface="Arial"/>
                <a:ea typeface="Arial"/>
                <a:cs typeface="Arial"/>
                <a:sym typeface="Arial"/>
              </a:rPr>
              <a:t>▶ 홈술/혼술 트렌드</a:t>
            </a:r>
            <a:endParaRPr b="0" i="0" sz="2500" u="none" cap="none" strike="noStrike">
              <a:solidFill>
                <a:srgbClr val="E0E0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p31"/>
          <p:cNvCxnSpPr/>
          <p:nvPr/>
        </p:nvCxnSpPr>
        <p:spPr>
          <a:xfrm>
            <a:off x="149896" y="578130"/>
            <a:ext cx="5275877" cy="0"/>
          </a:xfrm>
          <a:prstGeom prst="straightConnector1">
            <a:avLst/>
          </a:prstGeom>
          <a:noFill/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9" name="Google Shape;299;p31"/>
          <p:cNvSpPr txBox="1"/>
          <p:nvPr/>
        </p:nvSpPr>
        <p:spPr>
          <a:xfrm>
            <a:off x="7541343" y="6326505"/>
            <a:ext cx="4373300" cy="397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출처: 대학내일, 트렌드모니터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00" y="2363350"/>
            <a:ext cx="3624076" cy="381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9238" y="2544387"/>
            <a:ext cx="3845300" cy="33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9527" y="2471465"/>
            <a:ext cx="4181426" cy="35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6264000" y="181350"/>
            <a:ext cx="5760000" cy="6396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410061" y="336078"/>
            <a:ext cx="5275877" cy="889778"/>
            <a:chOff x="125595" y="923736"/>
            <a:chExt cx="5275877" cy="889778"/>
          </a:xfrm>
        </p:grpSpPr>
        <p:cxnSp>
          <p:nvCxnSpPr>
            <p:cNvPr id="103" name="Google Shape;103;p14"/>
            <p:cNvCxnSpPr/>
            <p:nvPr/>
          </p:nvCxnSpPr>
          <p:spPr>
            <a:xfrm>
              <a:off x="125595" y="923736"/>
              <a:ext cx="5275877" cy="0"/>
            </a:xfrm>
            <a:prstGeom prst="straightConnector1">
              <a:avLst/>
            </a:prstGeom>
            <a:noFill/>
            <a:ln cap="flat" cmpd="sng" w="76200">
              <a:solidFill>
                <a:srgbClr val="8DA9DB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04" name="Google Shape;104;p14"/>
            <p:cNvSpPr/>
            <p:nvPr/>
          </p:nvSpPr>
          <p:spPr>
            <a:xfrm>
              <a:off x="125595" y="1118254"/>
              <a:ext cx="1686560" cy="695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4"/>
          <p:cNvSpPr/>
          <p:nvPr/>
        </p:nvSpPr>
        <p:spPr>
          <a:xfrm>
            <a:off x="6703476" y="1065828"/>
            <a:ext cx="360000" cy="36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7142065" y="799187"/>
            <a:ext cx="422216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연간 음주운전자 수는 최근 코로나19 등 다양한 요인으로 감소 추세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6613202" y="2822890"/>
            <a:ext cx="376500" cy="36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165269" y="2577143"/>
            <a:ext cx="4415632" cy="123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처벌 강화에도 불구하고 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여전히 경각심이 부족함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(ex: 스쿨존 사고)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6613188" y="5068264"/>
            <a:ext cx="376500" cy="360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178684" y="4631055"/>
            <a:ext cx="4415632" cy="1234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음주운전을 줄이기 위해 어떠한 노력을 하면 될지 예측해보고자 주제를 선정하게 되었음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09" y="436002"/>
            <a:ext cx="5264008" cy="586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149895" y="578130"/>
            <a:ext cx="5275878" cy="889778"/>
            <a:chOff x="125594" y="923736"/>
            <a:chExt cx="5275878" cy="889778"/>
          </a:xfrm>
        </p:grpSpPr>
        <p:cxnSp>
          <p:nvCxnSpPr>
            <p:cNvPr id="310" name="Google Shape;310;p32"/>
            <p:cNvCxnSpPr/>
            <p:nvPr/>
          </p:nvCxnSpPr>
          <p:spPr>
            <a:xfrm>
              <a:off x="125595" y="923736"/>
              <a:ext cx="5275877" cy="0"/>
            </a:xfrm>
            <a:prstGeom prst="straightConnector1">
              <a:avLst/>
            </a:prstGeom>
            <a:noFill/>
            <a:ln cap="flat" cmpd="sng" w="76200">
              <a:solidFill>
                <a:srgbClr val="8DA9DB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11" name="Google Shape;311;p32"/>
            <p:cNvSpPr/>
            <p:nvPr/>
          </p:nvSpPr>
          <p:spPr>
            <a:xfrm>
              <a:off x="125594" y="1118254"/>
              <a:ext cx="4461434" cy="695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30대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Google Shape;312;p32"/>
          <p:cNvSpPr/>
          <p:nvPr/>
        </p:nvSpPr>
        <p:spPr>
          <a:xfrm>
            <a:off x="744538" y="1532278"/>
            <a:ext cx="5351462" cy="306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sz="2600">
                <a:solidFill>
                  <a:schemeClr val="lt1"/>
                </a:solidFill>
              </a:rPr>
              <a:t>15269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일인</a:t>
            </a:r>
            <a:r>
              <a:rPr lang="ko-KR" sz="2600">
                <a:solidFill>
                  <a:schemeClr val="lt1"/>
                </a:solidFill>
              </a:rPr>
              <a:t>-27460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실업률+2046경제성장률-313745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6264025" y="157675"/>
            <a:ext cx="5760000" cy="64947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4" name="Google Shape;314;p32"/>
          <p:cNvGrpSpPr/>
          <p:nvPr/>
        </p:nvGrpSpPr>
        <p:grpSpPr>
          <a:xfrm>
            <a:off x="6458023" y="2608711"/>
            <a:ext cx="5235869" cy="477060"/>
            <a:chOff x="6674601" y="886668"/>
            <a:chExt cx="5235869" cy="480600"/>
          </a:xfrm>
        </p:grpSpPr>
        <p:sp>
          <p:nvSpPr>
            <p:cNvPr id="315" name="Google Shape;315;p32"/>
            <p:cNvSpPr/>
            <p:nvPr/>
          </p:nvSpPr>
          <p:spPr>
            <a:xfrm>
              <a:off x="6674601" y="992412"/>
              <a:ext cx="360000" cy="360000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✓</a:t>
              </a:r>
              <a:endPara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2"/>
            <p:cNvSpPr txBox="1"/>
            <p:nvPr/>
          </p:nvSpPr>
          <p:spPr>
            <a:xfrm>
              <a:off x="7184270" y="886668"/>
              <a:ext cx="47262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accent4"/>
                  </a:solidFill>
                </a:rPr>
                <a:t>1인가구비율 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 가장 큰 영향을 받음</a:t>
              </a:r>
              <a:endPara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2"/>
          <p:cNvSpPr/>
          <p:nvPr/>
        </p:nvSpPr>
        <p:spPr>
          <a:xfrm>
            <a:off x="607474" y="2324596"/>
            <a:ext cx="5040000" cy="39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8FAAD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738" y="2816151"/>
            <a:ext cx="3163475" cy="29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/>
          <p:nvPr/>
        </p:nvSpPr>
        <p:spPr>
          <a:xfrm>
            <a:off x="6458028" y="3678100"/>
            <a:ext cx="3600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6967697" y="3425830"/>
            <a:ext cx="472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페이스북 등 </a:t>
            </a: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30대가 자주 이용하는 플랫폼 공략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6458028" y="4980513"/>
            <a:ext cx="3600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6967700" y="4627875"/>
            <a:ext cx="4726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음주 지역</a:t>
            </a: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 숙취해소제 음료회사와 음주운전 방지 캠페인 진행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4">
            <a:alphaModFix/>
          </a:blip>
          <a:srcRect b="1613" l="3268" r="18355" t="73789"/>
          <a:stretch/>
        </p:blipFill>
        <p:spPr>
          <a:xfrm>
            <a:off x="6440475" y="419550"/>
            <a:ext cx="5464250" cy="16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/>
          <p:nvPr/>
        </p:nvSpPr>
        <p:spPr>
          <a:xfrm>
            <a:off x="6967700" y="1371825"/>
            <a:ext cx="3747900" cy="62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1" name="Google Shape;331;p33"/>
          <p:cNvGrpSpPr/>
          <p:nvPr/>
        </p:nvGrpSpPr>
        <p:grpSpPr>
          <a:xfrm>
            <a:off x="149895" y="578130"/>
            <a:ext cx="5275801" cy="889918"/>
            <a:chOff x="125594" y="923736"/>
            <a:chExt cx="5275801" cy="889918"/>
          </a:xfrm>
        </p:grpSpPr>
        <p:cxnSp>
          <p:nvCxnSpPr>
            <p:cNvPr id="332" name="Google Shape;332;p33"/>
            <p:cNvCxnSpPr/>
            <p:nvPr/>
          </p:nvCxnSpPr>
          <p:spPr>
            <a:xfrm>
              <a:off x="125595" y="923736"/>
              <a:ext cx="5275800" cy="0"/>
            </a:xfrm>
            <a:prstGeom prst="straightConnector1">
              <a:avLst/>
            </a:prstGeom>
            <a:noFill/>
            <a:ln cap="flat" cmpd="sng" w="76200">
              <a:solidFill>
                <a:srgbClr val="8DA9DB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33" name="Google Shape;333;p33"/>
            <p:cNvSpPr/>
            <p:nvPr/>
          </p:nvSpPr>
          <p:spPr>
            <a:xfrm>
              <a:off x="125594" y="1118254"/>
              <a:ext cx="44613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</a:rPr>
                <a:t>4</a:t>
              </a: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0대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3"/>
          <p:cNvSpPr/>
          <p:nvPr/>
        </p:nvSpPr>
        <p:spPr>
          <a:xfrm>
            <a:off x="744538" y="1532278"/>
            <a:ext cx="5351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sz="2600">
                <a:solidFill>
                  <a:schemeClr val="lt1"/>
                </a:solidFill>
              </a:rPr>
              <a:t>+16000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일인+5465실업률+3589경제성장률+109375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6264000" y="198875"/>
            <a:ext cx="5760000" cy="64401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6471136" y="1273870"/>
            <a:ext cx="5206382" cy="2770931"/>
            <a:chOff x="6687713" y="-458034"/>
            <a:chExt cx="5206382" cy="2791589"/>
          </a:xfrm>
        </p:grpSpPr>
        <p:sp>
          <p:nvSpPr>
            <p:cNvPr id="337" name="Google Shape;337;p33"/>
            <p:cNvSpPr/>
            <p:nvPr/>
          </p:nvSpPr>
          <p:spPr>
            <a:xfrm>
              <a:off x="6687713" y="-458034"/>
              <a:ext cx="360000" cy="360000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✓</a:t>
              </a:r>
              <a:endPara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 txBox="1"/>
            <p:nvPr/>
          </p:nvSpPr>
          <p:spPr>
            <a:xfrm>
              <a:off x="7167895" y="1077455"/>
              <a:ext cx="4726200" cy="12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accent4"/>
                  </a:solidFill>
                </a:rPr>
                <a:t>3가지 변수</a:t>
              </a:r>
              <a:r>
                <a:rPr lang="ko-KR" sz="2500">
                  <a:solidFill>
                    <a:schemeClr val="dk1"/>
                  </a:solidFill>
                </a:rPr>
                <a:t>에 대해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sz="2500">
                  <a:solidFill>
                    <a:schemeClr val="dk1"/>
                  </a:solidFill>
                </a:rPr>
                <a:t>모두 양의 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영향을 받</a:t>
              </a:r>
              <a:r>
                <a:rPr lang="ko-KR" sz="2500">
                  <a:solidFill>
                    <a:schemeClr val="dk1"/>
                  </a:solidFill>
                </a:rPr>
                <a:t>는 유일한 세대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</a:endParaRPr>
            </a:p>
          </p:txBody>
        </p:sp>
      </p:grpSp>
      <p:sp>
        <p:nvSpPr>
          <p:cNvPr id="339" name="Google Shape;339;p33"/>
          <p:cNvSpPr/>
          <p:nvPr/>
        </p:nvSpPr>
        <p:spPr>
          <a:xfrm>
            <a:off x="607474" y="2324596"/>
            <a:ext cx="5040000" cy="39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8FAAD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49782" y="5674988"/>
            <a:ext cx="3765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6458028" y="3068513"/>
            <a:ext cx="3600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7111422" y="5422705"/>
            <a:ext cx="472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4"/>
                </a:solidFill>
              </a:rPr>
              <a:t>PC배너광고</a:t>
            </a:r>
            <a:r>
              <a:rPr b="0" i="0" lang="ko-KR" sz="2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등 </a:t>
            </a:r>
            <a:r>
              <a:rPr lang="ko-KR" sz="2500">
                <a:solidFill>
                  <a:schemeClr val="dk1"/>
                </a:solidFill>
              </a:rPr>
              <a:t>4</a:t>
            </a: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0대가 자주 이용하는 플랫폼 공략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25" y="3097552"/>
            <a:ext cx="2540000" cy="2414100"/>
          </a:xfrm>
          <a:prstGeom prst="rect">
            <a:avLst/>
          </a:prstGeom>
          <a:noFill/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4">
            <a:alphaModFix/>
          </a:blip>
          <a:srcRect b="2478" l="4792" r="13986" t="72830"/>
          <a:stretch/>
        </p:blipFill>
        <p:spPr>
          <a:xfrm>
            <a:off x="6348463" y="494325"/>
            <a:ext cx="5591074" cy="169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/>
          <p:nvPr/>
        </p:nvSpPr>
        <p:spPr>
          <a:xfrm>
            <a:off x="6458028" y="4306688"/>
            <a:ext cx="3600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7012525" y="4130300"/>
            <a:ext cx="446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500">
                <a:solidFill>
                  <a:schemeClr val="accent4"/>
                </a:solidFill>
              </a:rPr>
              <a:t>1인가구비율 </a:t>
            </a:r>
            <a:r>
              <a:rPr lang="ko-KR" sz="2500">
                <a:solidFill>
                  <a:schemeClr val="dk1"/>
                </a:solidFill>
              </a:rPr>
              <a:t>에 가장 큰 영향을 받음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6914425" y="1468050"/>
            <a:ext cx="3747900" cy="62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4" name="Google Shape;354;p34"/>
          <p:cNvGrpSpPr/>
          <p:nvPr/>
        </p:nvGrpSpPr>
        <p:grpSpPr>
          <a:xfrm>
            <a:off x="149895" y="578130"/>
            <a:ext cx="5275801" cy="889918"/>
            <a:chOff x="125594" y="923736"/>
            <a:chExt cx="5275801" cy="889918"/>
          </a:xfrm>
        </p:grpSpPr>
        <p:cxnSp>
          <p:nvCxnSpPr>
            <p:cNvPr id="355" name="Google Shape;355;p34"/>
            <p:cNvCxnSpPr/>
            <p:nvPr/>
          </p:nvCxnSpPr>
          <p:spPr>
            <a:xfrm>
              <a:off x="125595" y="923736"/>
              <a:ext cx="5275800" cy="0"/>
            </a:xfrm>
            <a:prstGeom prst="straightConnector1">
              <a:avLst/>
            </a:prstGeom>
            <a:noFill/>
            <a:ln cap="flat" cmpd="sng" w="76200">
              <a:solidFill>
                <a:srgbClr val="8DA9DB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56" name="Google Shape;356;p34"/>
            <p:cNvSpPr/>
            <p:nvPr/>
          </p:nvSpPr>
          <p:spPr>
            <a:xfrm>
              <a:off x="125594" y="1118254"/>
              <a:ext cx="44613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</a:rPr>
                <a:t>5</a:t>
              </a: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0대</a:t>
              </a:r>
              <a:r>
                <a:rPr lang="ko-KR" sz="4000">
                  <a:solidFill>
                    <a:schemeClr val="lt1"/>
                  </a:solidFill>
                </a:rPr>
                <a:t>+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34"/>
          <p:cNvSpPr/>
          <p:nvPr/>
        </p:nvSpPr>
        <p:spPr>
          <a:xfrm>
            <a:off x="744538" y="1532278"/>
            <a:ext cx="5351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sz="2600">
                <a:solidFill>
                  <a:schemeClr val="lt1"/>
                </a:solidFill>
              </a:rPr>
              <a:t>+354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일인</a:t>
            </a:r>
            <a:r>
              <a:rPr lang="ko-KR" sz="2600">
                <a:solidFill>
                  <a:schemeClr val="lt1"/>
                </a:solidFill>
              </a:rPr>
              <a:t>-7516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실업률+</a:t>
            </a:r>
            <a:r>
              <a:rPr lang="ko-KR" sz="2600">
                <a:solidFill>
                  <a:schemeClr val="lt1"/>
                </a:solidFill>
              </a:rPr>
              <a:t>1371</a:t>
            </a:r>
            <a:r>
              <a:rPr b="0" i="0" lang="ko-KR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경제성장률+35920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6264000" y="152975"/>
            <a:ext cx="5760000" cy="65319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8DA9D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9" name="Google Shape;359;p34"/>
          <p:cNvGrpSpPr/>
          <p:nvPr/>
        </p:nvGrpSpPr>
        <p:grpSpPr>
          <a:xfrm>
            <a:off x="6547636" y="3096559"/>
            <a:ext cx="5242257" cy="2298585"/>
            <a:chOff x="6764213" y="1378244"/>
            <a:chExt cx="5242257" cy="2315721"/>
          </a:xfrm>
        </p:grpSpPr>
        <p:sp>
          <p:nvSpPr>
            <p:cNvPr id="360" name="Google Shape;360;p34"/>
            <p:cNvSpPr/>
            <p:nvPr/>
          </p:nvSpPr>
          <p:spPr>
            <a:xfrm>
              <a:off x="6764213" y="3333964"/>
              <a:ext cx="360000" cy="360000"/>
            </a:xfrm>
            <a:prstGeom prst="ellipse">
              <a:avLst/>
            </a:prstGeom>
            <a:solidFill>
              <a:srgbClr val="8FAADC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✓</a:t>
              </a:r>
              <a:endParaRPr b="0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7280270" y="1378244"/>
              <a:ext cx="4726200" cy="12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chemeClr val="accent4"/>
                  </a:solidFill>
                </a:rPr>
                <a:t>실업률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에 </a:t>
              </a:r>
              <a:r>
                <a:rPr lang="ko-KR" sz="2500">
                  <a:solidFill>
                    <a:schemeClr val="dk1"/>
                  </a:solidFill>
                </a:rPr>
                <a:t>가장 크게 </a:t>
              </a:r>
              <a:r>
                <a:rPr b="0" i="0" lang="ko-KR" sz="2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영향을 받</a:t>
              </a:r>
              <a:r>
                <a:rPr lang="ko-KR" sz="2500">
                  <a:solidFill>
                    <a:schemeClr val="dk1"/>
                  </a:solidFill>
                </a:rPr>
                <a:t>는 세대</a:t>
              </a:r>
              <a:endParaRPr sz="2500"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500">
                <a:solidFill>
                  <a:schemeClr val="dk1"/>
                </a:solidFill>
              </a:endParaRPr>
            </a:p>
          </p:txBody>
        </p:sp>
      </p:grpSp>
      <p:sp>
        <p:nvSpPr>
          <p:cNvPr id="362" name="Google Shape;362;p34"/>
          <p:cNvSpPr/>
          <p:nvPr/>
        </p:nvSpPr>
        <p:spPr>
          <a:xfrm>
            <a:off x="607474" y="2324596"/>
            <a:ext cx="5040000" cy="39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8FAAD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6547628" y="3250338"/>
            <a:ext cx="360000" cy="3573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7063697" y="4593080"/>
            <a:ext cx="4726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accent4"/>
                </a:solidFill>
              </a:rPr>
              <a:t>라디오,TV등</a:t>
            </a:r>
            <a:r>
              <a:rPr b="0" i="0" lang="ko-KR" sz="25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500">
                <a:solidFill>
                  <a:schemeClr val="dk1"/>
                </a:solidFill>
              </a:rPr>
              <a:t>5</a:t>
            </a: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0대가 자주 이용하는 </a:t>
            </a:r>
            <a:r>
              <a:rPr lang="ko-KR" sz="2500">
                <a:solidFill>
                  <a:schemeClr val="dk1"/>
                </a:solidFill>
              </a:rPr>
              <a:t>전통매체(ATL)에 음주운전 캠페인/예방광고 진행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88" y="3032337"/>
            <a:ext cx="2545775" cy="2544525"/>
          </a:xfrm>
          <a:prstGeom prst="rect">
            <a:avLst/>
          </a:prstGeom>
          <a:noFill/>
          <a:ln cap="flat" cmpd="sng" w="76200">
            <a:solidFill>
              <a:srgbClr val="8FAADC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4">
            <a:alphaModFix/>
          </a:blip>
          <a:srcRect b="3835" l="5545" r="14320" t="72617"/>
          <a:stretch/>
        </p:blipFill>
        <p:spPr>
          <a:xfrm>
            <a:off x="6468300" y="495600"/>
            <a:ext cx="5351401" cy="1829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67" name="Google Shape;367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✓</a:t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6907625" y="1532275"/>
            <a:ext cx="3747900" cy="627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4" name="Google Shape;374;p35"/>
          <p:cNvGrpSpPr/>
          <p:nvPr/>
        </p:nvGrpSpPr>
        <p:grpSpPr>
          <a:xfrm>
            <a:off x="245825" y="2073249"/>
            <a:ext cx="6480000" cy="2938104"/>
            <a:chOff x="5465999" y="1089000"/>
            <a:chExt cx="6480000" cy="2340000"/>
          </a:xfrm>
        </p:grpSpPr>
        <p:sp>
          <p:nvSpPr>
            <p:cNvPr id="375" name="Google Shape;375;p35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35"/>
            <p:cNvSpPr txBox="1"/>
            <p:nvPr/>
          </p:nvSpPr>
          <p:spPr>
            <a:xfrm>
              <a:off x="5576431" y="1443392"/>
              <a:ext cx="6259200" cy="18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lt1"/>
                  </a:solidFill>
                </a:rPr>
                <a:t> </a:t>
              </a:r>
              <a:r>
                <a:rPr lang="ko-KR" sz="4600">
                  <a:solidFill>
                    <a:schemeClr val="lt1"/>
                  </a:solidFill>
                </a:rPr>
                <a:t>어떤 변수들을 선택해야 최선의 예측 모델을 만들 수 있는가?</a:t>
              </a:r>
              <a:endParaRPr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5"/>
          <p:cNvGrpSpPr/>
          <p:nvPr/>
        </p:nvGrpSpPr>
        <p:grpSpPr>
          <a:xfrm>
            <a:off x="2045835" y="1716475"/>
            <a:ext cx="2880000" cy="720000"/>
            <a:chOff x="2045835" y="1899000"/>
            <a:chExt cx="2880000" cy="720000"/>
          </a:xfrm>
        </p:grpSpPr>
        <p:sp>
          <p:nvSpPr>
            <p:cNvPr id="378" name="Google Shape;378;p35"/>
            <p:cNvSpPr/>
            <p:nvPr/>
          </p:nvSpPr>
          <p:spPr>
            <a:xfrm>
              <a:off x="2045835" y="1899000"/>
              <a:ext cx="2880000" cy="720000"/>
            </a:xfrm>
            <a:prstGeom prst="rect">
              <a:avLst/>
            </a:prstGeom>
            <a:solidFill>
              <a:srgbClr val="0A0B38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chemeClr val="lt1"/>
                  </a:solidFill>
                </a:rPr>
                <a:t>연구주제</a:t>
              </a:r>
              <a:r>
                <a:rPr lang="ko-KR" sz="3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3</a:t>
              </a:r>
              <a:endParaRPr sz="3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045835" y="1899000"/>
              <a:ext cx="2880000" cy="720000"/>
            </a:xfrm>
            <a:prstGeom prst="frame">
              <a:avLst>
                <a:gd fmla="val 11177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0000" lIns="91425" spcFirstLastPara="1" rIns="91425" wrap="square" tIns="90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670" y="0"/>
            <a:ext cx="52203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 rotWithShape="1">
          <a:blip r:embed="rId4">
            <a:alphaModFix/>
          </a:blip>
          <a:srcRect b="10240" l="12469" r="12461" t="8093"/>
          <a:stretch/>
        </p:blipFill>
        <p:spPr>
          <a:xfrm>
            <a:off x="6971675" y="0"/>
            <a:ext cx="52203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2294059" y="84971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chemeClr val="lt1"/>
                </a:solidFill>
              </a:rPr>
              <a:t>모델 설명력 향상을 위한 </a:t>
            </a:r>
            <a:r>
              <a:rPr b="1" lang="ko-KR" sz="2900">
                <a:solidFill>
                  <a:schemeClr val="lt1"/>
                </a:solidFill>
              </a:rPr>
              <a:t>변수선택 </a:t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2245150" y="1856625"/>
            <a:ext cx="7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stepAIC()와 ANOVA를 사용하여 각 연령대별 사용할 변수를 추천 받았습니다.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150" y="2412075"/>
            <a:ext cx="6504548" cy="39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6"/>
          <p:cNvSpPr/>
          <p:nvPr/>
        </p:nvSpPr>
        <p:spPr>
          <a:xfrm>
            <a:off x="3212450" y="4543325"/>
            <a:ext cx="2646600" cy="994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2294059" y="849719"/>
            <a:ext cx="74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00">
                <a:solidFill>
                  <a:schemeClr val="lt1"/>
                </a:solidFill>
              </a:rPr>
              <a:t>변수선택</a:t>
            </a:r>
            <a:endParaRPr b="1" sz="3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2245150" y="1856625"/>
            <a:ext cx="7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stepAIC()와 ANOVA를 사용하여 각 연령대별 사용할 변수를 추천 받았습니다.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1749725" y="2586725"/>
            <a:ext cx="1968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20대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1749725" y="3476171"/>
            <a:ext cx="1968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30대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749725" y="4365617"/>
            <a:ext cx="1968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40대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1749725" y="5255075"/>
            <a:ext cx="214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50대 이상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4524275" y="2586725"/>
            <a:ext cx="68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chemeClr val="lt1"/>
                </a:solidFill>
              </a:rPr>
              <a:t>일인가구비율 + 경제성장률</a:t>
            </a:r>
            <a:endParaRPr b="1" sz="3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4524275" y="3476175"/>
            <a:ext cx="68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800">
                <a:solidFill>
                  <a:schemeClr val="lt1"/>
                </a:solidFill>
              </a:rPr>
              <a:t>일인가구비율 + 실업률</a:t>
            </a:r>
            <a:endParaRPr b="1"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4524275" y="4365625"/>
            <a:ext cx="68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</a:rPr>
              <a:t>일인가구비율 + 경제성장률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4524275" y="5255075"/>
            <a:ext cx="68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lt1"/>
                </a:solidFill>
              </a:rPr>
              <a:t>경제성장률 + 실업률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2294059" y="849719"/>
            <a:ext cx="74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400">
                <a:solidFill>
                  <a:schemeClr val="lt1"/>
                </a:solidFill>
              </a:rPr>
              <a:t>변수선택 결과</a:t>
            </a:r>
            <a:endParaRPr b="1" sz="3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2245150" y="1856625"/>
            <a:ext cx="75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stepAIC()와 ANOVA를 사용하여 각 연령대별 사용할 변수를 추천 받았습니다.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6" name="Google Shape;416;p38"/>
          <p:cNvGraphicFramePr/>
          <p:nvPr/>
        </p:nvGraphicFramePr>
        <p:xfrm>
          <a:off x="952500" y="28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{D4F10D7E-9C88-47C1-B998-127C9E0A897E}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20대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30대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40대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50대 이상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이전 설명도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92.4%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86.6%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87.3%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60.26%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이후 설명도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92.99%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87.32%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88.72%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65.16%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17" name="Google Shape;417;p38"/>
          <p:cNvGraphicFramePr/>
          <p:nvPr/>
        </p:nvGraphicFramePr>
        <p:xfrm>
          <a:off x="950925" y="46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{D4F10D7E-9C88-47C1-B998-127C9E0A897E}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20대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30대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40대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50대 이상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이전 p-value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7.91e-05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0.0005663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0.0004709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0.02338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이후 p-value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9.882e-06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0.0001059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6.625e-05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lt1"/>
                          </a:solidFill>
                        </a:rPr>
                        <a:t>0.006034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294059" y="84971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chemeClr val="lt1"/>
                </a:solidFill>
              </a:rPr>
              <a:t>모델의 활용방안</a:t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605050" y="3045925"/>
            <a:ext cx="1079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lgun Gothic"/>
              <a:buAutoNum type="arabicPeriod"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연령대별 음주운전 횟수를 예측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algun Gothic"/>
              <a:buAutoNum type="arabicPeriod"/>
            </a:pPr>
            <a:r>
              <a:rPr b="1" lang="ko-KR" sz="3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음주운전 빈도가 높은 연령대를 타겟한 단속/마케팅</a:t>
            </a:r>
            <a:endParaRPr b="1" sz="3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2389959" y="83666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chemeClr val="lt1"/>
                </a:solidFill>
              </a:rPr>
              <a:t>독립변수 출처</a:t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2023500" y="4751050"/>
            <a:ext cx="181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경제성장률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1624050" y="5162875"/>
            <a:ext cx="26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매년 4월과 10월 IMF에서 발표하는 세계 경제성장률에서 발췌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5189850" y="4751050"/>
            <a:ext cx="181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일인가구 비율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4955250" y="5162875"/>
            <a:ext cx="22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기존데이터를 활용, 회귀대체법을 사용하여 예측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8429700" y="4751050"/>
            <a:ext cx="181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lt1"/>
                </a:solidFill>
              </a:rPr>
              <a:t>실업률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8030250" y="5162875"/>
            <a:ext cx="26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lt1"/>
                </a:solidFill>
              </a:rPr>
              <a:t>매년 5월 KDI에서 발표하는 2022 상반</a:t>
            </a:r>
            <a:r>
              <a:rPr b="1" lang="ko-KR">
                <a:solidFill>
                  <a:schemeClr val="lt1"/>
                </a:solidFill>
              </a:rPr>
              <a:t>기 경제보고서</a:t>
            </a:r>
            <a:r>
              <a:rPr b="1" lang="ko-KR">
                <a:solidFill>
                  <a:schemeClr val="lt1"/>
                </a:solidFill>
              </a:rPr>
              <a:t>에서 발췌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9" name="Google Shape;439;p40"/>
          <p:cNvPicPr preferRelativeResize="0"/>
          <p:nvPr/>
        </p:nvPicPr>
        <p:blipFill rotWithShape="1">
          <a:blip r:embed="rId3">
            <a:alphaModFix/>
          </a:blip>
          <a:srcRect b="0" l="16648" r="16648" t="0"/>
          <a:stretch/>
        </p:blipFill>
        <p:spPr>
          <a:xfrm>
            <a:off x="1697550" y="2196899"/>
            <a:ext cx="2464200" cy="246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4862325" y="2196899"/>
            <a:ext cx="2464200" cy="246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 rotWithShape="1">
          <a:blip r:embed="rId5">
            <a:alphaModFix/>
          </a:blip>
          <a:srcRect b="0" l="15749" r="15742" t="0"/>
          <a:stretch/>
        </p:blipFill>
        <p:spPr>
          <a:xfrm>
            <a:off x="8103750" y="2196899"/>
            <a:ext cx="2464200" cy="246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2294059" y="84971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900">
                <a:solidFill>
                  <a:schemeClr val="lt1"/>
                </a:solidFill>
              </a:rPr>
              <a:t>연구의 한계점</a:t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2479950" y="1954825"/>
            <a:ext cx="741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Char char="●"/>
            </a:pPr>
            <a:r>
              <a:rPr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주제에 알맞은 데이터 구하기</a:t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Char char="●"/>
            </a:pPr>
            <a:r>
              <a:rPr lang="ko-KR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부족</a:t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" name="Google Shape;117;p15"/>
          <p:cNvGrpSpPr/>
          <p:nvPr/>
        </p:nvGrpSpPr>
        <p:grpSpPr>
          <a:xfrm>
            <a:off x="246000" y="2259000"/>
            <a:ext cx="6480000" cy="2340000"/>
            <a:chOff x="5465999" y="1089000"/>
            <a:chExt cx="6480000" cy="2340000"/>
          </a:xfrm>
        </p:grpSpPr>
        <p:sp>
          <p:nvSpPr>
            <p:cNvPr id="118" name="Google Shape;118;p15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5576431" y="1443392"/>
              <a:ext cx="6259137" cy="1918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1인가구 비율과 음주운전 횟수는 양의 상관관계가 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있는가?</a:t>
              </a:r>
              <a:endPara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2045835" y="1899000"/>
            <a:ext cx="2880000" cy="720000"/>
            <a:chOff x="2045835" y="1899000"/>
            <a:chExt cx="2880000" cy="720000"/>
          </a:xfrm>
        </p:grpSpPr>
        <p:sp>
          <p:nvSpPr>
            <p:cNvPr id="121" name="Google Shape;121;p15"/>
            <p:cNvSpPr/>
            <p:nvPr/>
          </p:nvSpPr>
          <p:spPr>
            <a:xfrm>
              <a:off x="2045835" y="1899000"/>
              <a:ext cx="2880000" cy="720000"/>
            </a:xfrm>
            <a:prstGeom prst="rect">
              <a:avLst/>
            </a:prstGeom>
            <a:solidFill>
              <a:srgbClr val="0A0B38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500">
                  <a:solidFill>
                    <a:schemeClr val="lt1"/>
                  </a:solidFill>
                </a:rPr>
                <a:t>연구주제</a:t>
              </a:r>
              <a:r>
                <a:rPr b="0" i="0" lang="ko-KR" sz="3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1</a:t>
              </a:r>
              <a:endParaRPr b="0" i="0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045835" y="1899000"/>
              <a:ext cx="2880000" cy="720000"/>
            </a:xfrm>
            <a:prstGeom prst="frame">
              <a:avLst>
                <a:gd fmla="val 11177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9975" lIns="91425" spcFirstLastPara="1" rIns="91425" wrap="square" tIns="899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775" y="-52125"/>
            <a:ext cx="5236225" cy="69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2294059" y="84971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7" name="Google Shape;457;p42"/>
          <p:cNvGrpSpPr/>
          <p:nvPr/>
        </p:nvGrpSpPr>
        <p:grpSpPr>
          <a:xfrm>
            <a:off x="2760100" y="2259000"/>
            <a:ext cx="6480000" cy="2340000"/>
            <a:chOff x="5465999" y="1089000"/>
            <a:chExt cx="6480000" cy="2340000"/>
          </a:xfrm>
        </p:grpSpPr>
        <p:sp>
          <p:nvSpPr>
            <p:cNvPr id="458" name="Google Shape;458;p42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42"/>
            <p:cNvSpPr txBox="1"/>
            <p:nvPr/>
          </p:nvSpPr>
          <p:spPr>
            <a:xfrm>
              <a:off x="5576399" y="1486175"/>
              <a:ext cx="62592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9400">
                  <a:solidFill>
                    <a:schemeClr val="lt1"/>
                  </a:solidFill>
                </a:rPr>
                <a:t>Q &amp; A</a:t>
              </a:r>
              <a:endParaRPr b="0" i="0" sz="9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3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2294059" y="849719"/>
            <a:ext cx="741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7" name="Google Shape;467;p43"/>
          <p:cNvGrpSpPr/>
          <p:nvPr/>
        </p:nvGrpSpPr>
        <p:grpSpPr>
          <a:xfrm>
            <a:off x="2760100" y="2259000"/>
            <a:ext cx="6480000" cy="2340000"/>
            <a:chOff x="5465999" y="1089000"/>
            <a:chExt cx="6480000" cy="2340000"/>
          </a:xfrm>
        </p:grpSpPr>
        <p:sp>
          <p:nvSpPr>
            <p:cNvPr id="468" name="Google Shape;468;p43"/>
            <p:cNvSpPr/>
            <p:nvPr/>
          </p:nvSpPr>
          <p:spPr>
            <a:xfrm>
              <a:off x="5465999" y="1089000"/>
              <a:ext cx="6480000" cy="2340000"/>
            </a:xfrm>
            <a:prstGeom prst="frame">
              <a:avLst>
                <a:gd fmla="val 2704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43"/>
            <p:cNvSpPr txBox="1"/>
            <p:nvPr/>
          </p:nvSpPr>
          <p:spPr>
            <a:xfrm>
              <a:off x="5576399" y="1486175"/>
              <a:ext cx="6259200" cy="14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900">
                  <a:solidFill>
                    <a:schemeClr val="lt1"/>
                  </a:solidFill>
                </a:rPr>
                <a:t>감사합니다</a:t>
              </a:r>
              <a:endParaRPr b="0" i="0" sz="9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귀무가설(ho):</a:t>
            </a: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1인가구 비율은 음주운전 횟수에 영향을 끼치지 않는다.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대립가설(h1):</a:t>
            </a:r>
            <a:r>
              <a:rPr lang="ko-KR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1인가구 비율은 음주운전 횟수에 유의미한 영향을 끼친다.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독립변수</a:t>
            </a: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1인가구 비율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종속변수</a:t>
            </a:r>
            <a:r>
              <a:rPr lang="ko-KR" sz="2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음주운전 횟수</a:t>
            </a:r>
            <a:endParaRPr sz="2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폰트, 번호이(가) 표시된 사진  자동 생성된 설명"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863" y="1627438"/>
            <a:ext cx="4489023" cy="3466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1462875" y="735350"/>
            <a:ext cx="966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 처리</a:t>
            </a:r>
            <a:endParaRPr sz="3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550" y="2256650"/>
            <a:ext cx="4656674" cy="22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462875" y="735350"/>
            <a:ext cx="966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단순선형회귀</a:t>
            </a:r>
            <a:endParaRPr sz="31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875" y="3174475"/>
            <a:ext cx="4014225" cy="11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25" y="1838727"/>
            <a:ext cx="5708550" cy="383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도표, 라인, 그래프이(가) 표시된 사진  자동 생성된 설명"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690" y="343330"/>
            <a:ext cx="4371980" cy="2697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표, 라인, 스크린샷이(가) 표시된 사진  자동 생성된 설명" id="155" name="Google Shape;15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5897" y="343330"/>
            <a:ext cx="4371979" cy="2697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도표, 라인이(가) 표시된 사진  자동 생성된 설명" id="156" name="Google Shape;15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1690" y="3607556"/>
            <a:ext cx="4371979" cy="2757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도표, 라인, 직사각형이(가) 표시된 사진  자동 생성된 설명" id="157" name="Google Shape;15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5895" y="3637505"/>
            <a:ext cx="4371981" cy="2697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3566159" y="3158458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선형성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8253984" y="3128338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정규성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566158" y="6426732"/>
            <a:ext cx="2103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잔차의 등분산성 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8253984" y="6426732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Cook’s 거리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209827" y="2801661"/>
            <a:ext cx="1316736" cy="1022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선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형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귀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진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단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185" y="1522525"/>
            <a:ext cx="7571624" cy="42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B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348000" y="2755581"/>
            <a:ext cx="11496000" cy="134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89975" lIns="91425" spcFirstLastPara="1" rIns="91425" wrap="square" tIns="89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lt1"/>
                </a:solidFill>
              </a:rPr>
              <a:t>소결론: </a:t>
            </a:r>
            <a:r>
              <a:rPr b="0" i="0" lang="ko-KR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1인 가구 주류소비량과 음주운전은</a:t>
            </a:r>
            <a:endParaRPr b="0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음의 상관관계</a:t>
            </a:r>
            <a:endParaRPr b="0" i="0" sz="4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